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78" r:id="rId9"/>
    <p:sldId id="279" r:id="rId10"/>
    <p:sldId id="262" r:id="rId11"/>
    <p:sldId id="280" r:id="rId12"/>
    <p:sldId id="281" r:id="rId13"/>
    <p:sldId id="282" r:id="rId14"/>
    <p:sldId id="277" r:id="rId15"/>
    <p:sldId id="264" r:id="rId16"/>
    <p:sldId id="294" r:id="rId17"/>
    <p:sldId id="292" r:id="rId18"/>
    <p:sldId id="297" r:id="rId19"/>
    <p:sldId id="267" r:id="rId20"/>
    <p:sldId id="295" r:id="rId21"/>
    <p:sldId id="265" r:id="rId22"/>
    <p:sldId id="296" r:id="rId23"/>
    <p:sldId id="269" r:id="rId24"/>
    <p:sldId id="274" r:id="rId25"/>
    <p:sldId id="275" r:id="rId26"/>
    <p:sldId id="291" r:id="rId27"/>
    <p:sldId id="293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24AB8-E256-4928-A35E-50725B11712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2DEA6-D905-46A0-9CBC-EDB95FEC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14F1-B425-CDD0-D980-8AC777C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640F2-DB98-9015-E4EE-FAECADA7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C9869-11A2-E899-ABFD-521F1A12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F8A4-9D4D-668B-5F7A-FE452AB44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2DEA6-D905-46A0-9CBC-EDB95FEC5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42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1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4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6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41C4D-694C-4434-B101-F6096970445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861D08-3F60-4C6E-BBDA-AA48E2E61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5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../Tableau/manufacturing_line_productivity_Final.twb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ELL\OneDrive\Dokumenter\GitHub\manufacturing-downtime-analysis\phase-2\exploratory_analysis.sql" TargetMode="External"/><Relationship Id="rId2" Type="http://schemas.openxmlformats.org/officeDocument/2006/relationships/hyperlink" Target="../Final%20exploratory_analysis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file:///C:\Users\DELL\OneDrive\Dokumenter\GitHub\manufacturing-downtime-analysis\phase-4\report.doc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41EC-8476-710E-8F44-566C9204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4CE08-C958-A969-590E-5232487B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802659" y="1100137"/>
            <a:ext cx="9122000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01F3F-6F19-6AC7-ABC9-ED41C75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F41E5-919B-C100-B44C-4D00F15D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6C1CB-80DC-DD54-5D2D-B2D8663D141B}"/>
              </a:ext>
            </a:extLst>
          </p:cNvPr>
          <p:cNvSpPr txBox="1"/>
          <p:nvPr/>
        </p:nvSpPr>
        <p:spPr>
          <a:xfrm>
            <a:off x="2778271" y="1646643"/>
            <a:ext cx="6107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DF5311-8C34-4340-CABC-C6149C41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56" y="2557968"/>
            <a:ext cx="4055269" cy="332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466C2-B85E-FDBA-D31A-65E011D7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3" y="2536538"/>
            <a:ext cx="4170636" cy="3507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4A4F4-908C-6B81-EDA0-1CB09129B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68" y="1550701"/>
            <a:ext cx="2115934" cy="20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8A33-0DFC-CAFF-B7D2-E5414988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0186F-D3F9-9D0D-6EC5-46B05FB7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en-US" sz="3600" i="1" dirty="0">
              <a:solidFill>
                <a:srgbClr val="404040"/>
              </a:solidFill>
            </a:endParaRPr>
          </a:p>
          <a:p>
            <a:endParaRPr lang="en-US" sz="100" i="1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&amp; loading : </a:t>
            </a:r>
          </a:p>
          <a:p>
            <a:pPr algn="ctr"/>
            <a:endParaRPr lang="en-US" sz="3600" i="1" dirty="0">
              <a:solidFill>
                <a:srgbClr val="40404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9E96-2E98-BD7B-5D07-05FA473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9" y="14287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8A8D3-FA03-56B4-AB9D-E70A00B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13" y="14287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84324-8277-F81D-19CF-E36C538D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1" y="1865027"/>
            <a:ext cx="8167005" cy="4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74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D48A-4BA1-2232-52A7-762BFE3C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D3D3-512C-03F2-32A7-61C3500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Excel Power Pivot was used to construct a calendar table,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build a relational model to ensure efficient querying and </a:t>
            </a:r>
            <a:endParaRPr lang="ar-EG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visualization. The following entity relationship diagram (ERD) 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Summarizes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relations in the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BD285-FB4A-E11A-A3D9-BBD6EAF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0CA92-F5E4-5A68-3943-AC82AAA7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B47B-55C0-5FF7-7561-79D9EA33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8689E-AC36-A192-746A-01EFA697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8E5D6-7723-63A3-A4AC-0A7992DE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48F27-5A73-1951-7DD1-82F139B1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0A022-248F-5889-6E41-DAED86B3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1" y="1871662"/>
            <a:ext cx="85557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22DB-E11A-9FAC-02F9-65D64163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159A-30BF-BC55-A2A9-F32D8874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and Technologies Used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Excel (Power Query , Power Pivot ).</a:t>
            </a:r>
          </a:p>
          <a:p>
            <a:pPr marL="228600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(packages: Pandas, NumPy, and datetime).</a:t>
            </a:r>
          </a:p>
          <a:p>
            <a:pPr marL="228600" indent="-228600">
              <a:buFont typeface="+mj-lt"/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SQL Server.</a:t>
            </a:r>
            <a:endParaRPr lang="en-US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842EB-FF62-07C0-93C3-BD52AF08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870F-DC1A-5A58-7E50-1222AAD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72BC-BEF4-DD02-4B7E-A50B91E4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0EA-76F9-9A98-190F-D5BB6C24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4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Downtime: 23 hours (26.2% of total work time).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Avg. Daily Downtime: 22.75 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61F8-964D-AC1E-7B04-3AFD4959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81CAE-7E70-CAAE-B06D-BC4A81FA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E7AB2-853C-1F14-3445-8A8E51E2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46146-F2D7-7224-CFF2-53A41ED1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</a:t>
            </a:r>
          </a:p>
          <a:p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D43E-2DEC-D843-5B00-C4B3786E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3EBB6-CF31-80CF-6090-9BBEC4E1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E7B6-725F-1AA3-AD3C-ED5E75BA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539C-9ED4-E3D8-B109-8B52089E7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factors are most associated with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some downtime factors more frequent than others?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operator error cause more downtime than other causes?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operator causes more downtime and through which factors?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downtime occur at higher rates for in products with certain flavors?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product size impact the occurrence of downtime?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product spill occur more often with products of large volume?</a:t>
            </a:r>
            <a:endParaRPr lang="ar-EG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experience more downtime?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CEF-E943-0EB6-5E04-0D072FC3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F6733-A1C0-97EB-EF1A-88D72881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0720-52AF-3B04-665A-1218B0ED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BEAD-CE7B-2752-38B0-5FFD17E3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Causes: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 Error: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55.91% 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Non_Operator</a:t>
            </a: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: 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4.09% </a:t>
            </a:r>
            <a:endParaRPr lang="en-US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BF8D-2F22-E786-C2D4-B986BFBC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255A1-5B79-1632-83B7-DD612B94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83A8-F2F5-14C5-5FA2-C06B406C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6069-EFFA-F2B6-DC99-16B4DC6D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Contributors Factors to downtime 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Adjustment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Failure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Shortage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change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160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endParaRPr lang="ar-EG" sz="2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coding error</a:t>
            </a:r>
            <a:r>
              <a:rPr lang="ar-EG" sz="2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145</a:t>
            </a:r>
            <a:r>
              <a:rPr lang="en-US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min).</a:t>
            </a:r>
            <a:r>
              <a:rPr lang="ar-EG" sz="2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8C2CD-1456-E279-0A20-938DB279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BF1EA-57ED-7781-A21D-726A3E04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174D-C2A7-5F93-0954-3464100B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F5B23-B210-0681-AB4C-8CE8DF07E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Operator Comparison:</a:t>
            </a: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Charlie: 384 min.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Dee: 370 min.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Mac: 332 min .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Dennis: 302 min .</a:t>
            </a:r>
            <a:endParaRPr lang="ar-EG" sz="26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90DD0-834C-F475-945A-E8A48C1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B4F04-E8D9-548E-C993-223A292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7AC-75A4-E7E6-F660-B556818F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14338"/>
            <a:ext cx="11501438" cy="6315075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  <a:buNone/>
            </a:pP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5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Downtime Analysis</a:t>
            </a:r>
            <a:r>
              <a:rPr lang="ar-EG" sz="5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3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sz="3300" dirty="0">
                <a:latin typeface="+mn-lt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Data Analysis Specialist Track (Round 2)</a:t>
            </a:r>
            <a:r>
              <a:rPr lang="ar-EG" sz="2700" i="1" kern="100" spc="75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CAI2_DAT1_G6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br>
              <a:rPr lang="en-US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u="sng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2024 – April 2025</a:t>
            </a:r>
            <a:r>
              <a:rPr lang="ar-EG" sz="2700" kern="100" spc="75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A9B-F7B6-C003-9EFC-D5391AC0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1" y="312086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18B70-B190-F294-3901-3F8E93CE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95" y="312086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0A1AC-6B3E-483B-7246-1B3EB941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E5B3-3D26-B877-EBBF-26269922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Analysis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overtime?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downtime vary by work shifts?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production time was lost due to downtime?</a:t>
            </a:r>
            <a:endParaRPr lang="ar-EG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1FA51-9CEB-E683-D3F8-1DEB75BE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EB3F0-03FE-D356-500D-B7EEBEC2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1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0FE1-A7D7-446B-1388-791C243E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E467D-FD7C-89F2-8CD0-F781CAB7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Trends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Peak Downtime:</a:t>
            </a:r>
          </a:p>
          <a:p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647 minutes on August 29 (Shift 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 2: Highest operator-related downtime (Dee: 370 min).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Trend: Line graph showing downtime spikes from Aug 29 – Sep 3.</a:t>
            </a:r>
            <a:endParaRPr lang="ar-EG" sz="2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CB613-E555-1C49-48D7-52D5FB98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688C3-42D4-FF7C-2DF2-8D66DEF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A348-CA4A-80D1-2274-6275FCB2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41DEC-FA62-0620-A14A-0B9259DC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</a:t>
            </a:r>
            <a:r>
              <a:rPr lang="ar-EG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endParaRPr lang="ar-EG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Analysis</a:t>
            </a:r>
            <a:endParaRPr lang="ar-EG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down time impact productivity?</a:t>
            </a:r>
            <a:endParaRPr lang="ar-EG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9FC82-7A9C-AFE4-4978-0738B7C9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912BA-F7A1-0C3D-4587-495B8C38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0C40-AF25-17F9-4459-5F19CED7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EBD0-334B-4D50-19DD-5C109B23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 &amp; Batch Impact</a:t>
            </a:r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Product-Specific Issues: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CO-600 (Cola): Highest downtime (Batch 422123: 73 min).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RB-600 (Root Berry): Frequent labeling errors.</a:t>
            </a: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Batch Size Impact: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CO-2000: 98 min/batch vs. 600ml: 60 min/batch.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3553-F27F-D2D5-9481-3D78CF83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773B-8524-1F87-CD22-AC55E3B8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0A2E-0086-CF19-6D27-5EFB3672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98EF2-C767-C085-1C95-420EE6FFC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2722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EG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take a look at the data visually</a:t>
            </a:r>
            <a:r>
              <a:rPr lang="ar-EG" sz="32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ar-EG" sz="32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ar-EG" sz="3200" i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i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action="ppaction://hlinkfile"/>
              </a:rPr>
              <a:t>Downtime Cause Analysis</a:t>
            </a:r>
            <a:endParaRPr lang="ar-EG" sz="32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action="ppaction://hlinkfile"/>
              </a:rPr>
              <a:t>Downtime Time Series Analysis</a:t>
            </a:r>
            <a:endParaRPr lang="en-US" sz="32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57D5C-E3E1-DC62-7EFB-54EEC7FA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257175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FE270-81A5-478B-074F-D4F5C2A1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14" y="328612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B9B1-8C18-742E-0272-0C8BD213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C6DB7-B0B7-F27E-AAA5-90D8970F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Recommendations</a:t>
            </a:r>
            <a:endParaRPr lang="ar-EG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Immediate Actions: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operators on machine calibration (reduce 55.91% human error).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preventive maintenance for critical machines.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inventory alerts to prevent shortages.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Redesign labeling workflows (e.g., automated checks).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Long-Term:</a:t>
            </a:r>
            <a:endParaRPr lang="ar-EG" sz="2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 to IoT-enabled machines for real-time diagnostics.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KPI tracking to measure progress.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25EEA-D056-2A86-D960-E32D64F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476AD-7F6C-B672-C912-85742E7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D658-76D3-7074-F522-E653A228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9259-8854-9F4B-41DC-E5DDAE1D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</a:t>
            </a:r>
            <a:endParaRPr lang="ar-EG" sz="3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Questions</a:t>
            </a:r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r>
              <a:rPr lang="ar-EG" sz="2800" b="1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	How is downtime expected to change within the next day of operation?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	How many batches will be produced in the next day of operation?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	Can downtime be forecasted with certainty based on the current dataset?</a:t>
            </a:r>
          </a:p>
          <a:p>
            <a:endParaRPr lang="en-US" sz="2800" b="1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0677-1273-821F-946C-3DC7A5AA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19584-DCD2-D1D4-FDFF-6760DBE1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11738-B980-CFEE-6198-FD6F696F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6480E-5908-DC3B-E882-D55DCB8B8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 </a:t>
            </a:r>
            <a:endParaRPr lang="ar-EG" sz="36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00BBE-D73C-8C10-E5D1-77E1452F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8958-3AE7-F6B3-BAF6-8721B9ED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9092-8176-9C2C-7AF6-4FA63E53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40EE-FA0C-AA84-0858-9AEBB1FB9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eferences :</a:t>
            </a:r>
          </a:p>
          <a:p>
            <a:endParaRPr lang="en-US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xploratory analysis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file"/>
              </a:rPr>
              <a:t>Python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action="ppaction://hlinkfile"/>
              </a:rPr>
              <a:t> </a:t>
            </a:r>
            <a:r>
              <a:rPr lang="en-US" sz="2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file"/>
              </a:rPr>
              <a:t>Jupyter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file"/>
              </a:rPr>
              <a:t> notebook</a:t>
            </a: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xploratory analysis</a:t>
            </a:r>
            <a:r>
              <a:rPr lang="ar-EG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file"/>
              </a:rPr>
              <a:t>SQL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file"/>
              </a:rPr>
              <a:t> 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file"/>
              </a:rPr>
              <a:t>Server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The documentation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24959-5E4B-0EC3-EF05-18AC6621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39136-5CA7-F014-1005-9D640401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E0C66-A2A9-ED12-E054-12FADFD7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11CEC-DDD5-123A-6050-914527F6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Gratitude to the Ministry of Communications and IT: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extend our deepest thanks to the Ministry of Communications and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Technology for their visionary leadership in advancing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Egypt’s digital transformation and empowering youth through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world-class initiatives.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6CFC-3D0B-658A-B159-1AE3886C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9838C-407D-E879-3766-BA23E60F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4533F9-DA0B-2C09-BC49-44FC7DF5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1400175"/>
            <a:ext cx="3171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0FA0-ECE2-7EA9-B7E2-18D4EFD1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906B-F461-A8A6-F27D-D1432B8D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" y="339921"/>
            <a:ext cx="11501438" cy="6443662"/>
          </a:xfrm>
        </p:spPr>
        <p:txBody>
          <a:bodyPr>
            <a:normAutofit/>
          </a:bodyPr>
          <a:lstStyle/>
          <a:p>
            <a:pPr marL="0" marR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Contributors: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 Al-Rahman Mohamed Amin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Mohamed Shebl Azab 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Omar Mohamed Shebl</a:t>
            </a:r>
            <a:r>
              <a:rPr lang="ar-EG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Ahmed Mohamed</a:t>
            </a: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</a:t>
            </a:r>
            <a:r>
              <a:rPr lang="en-US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"Project supervised by: Eng. Ahmed Samir"</a:t>
            </a: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ar-EG" sz="27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71CF3-A3E2-C5C4-CCCF-C8A73C63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0"/>
            <a:ext cx="3921998" cy="14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F36BC-F015-F571-B10E-FBDE0D45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75" y="54171"/>
            <a:ext cx="2733567" cy="143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7A5F4-13C7-0318-DC64-1543F92C2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86" y="2749459"/>
            <a:ext cx="733317" cy="738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04EF6-39D5-B9AB-070B-C839FC83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60" y="2736756"/>
            <a:ext cx="890588" cy="8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E64DE-D9DE-CD54-32DB-6D8CB8422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9113"/>
            <a:ext cx="1428671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78BA9-1950-6B7D-BB5E-2D3E40CF9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367" y="4067299"/>
            <a:ext cx="1071781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256-DC1C-12E3-3F8E-74DB83D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5E90-2877-8786-8493-D6F285268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Egypt Pioneers Initiative (DEPI):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acknowledgment to the DEPI management team for designing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delivering this exceptional training program. Your commitment to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nurturing data-driven professionals has equipped us with cutting-edge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skills to tackle real-world challenges.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FEB7B-4E47-B706-F7E6-21BC7522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CAED6-A80D-7E64-4F28-3C93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7A55-1964-E9F3-4CD2-585B23CA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51" y="1365484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BBE9-4091-DD9E-1481-DE933DE0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975B-4FE5-176C-2638-E82B6907C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 fontScale="775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2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Collaborators &amp; Supporters: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 everyone who contributed to building this initiative’s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ecosystem—mentors, trainers, and administrators—your efforts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created a transformative learning experience , including</a:t>
            </a:r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ar-E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company: I Learn &amp; EYouth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company: EYouth  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company:  El Harefa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English company: Berlitz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Non-technical instructor: Eng. Hesham Elgendy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Coaching instructor: Eng. Diaa Samir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7A33B-3E02-38E9-E7A0-CA767E7B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8122-0743-B5E5-E406-A5DB4165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6B3DE6-5DF8-9F42-9A04-A4ED4F68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02" y="1579276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0561-CED3-0211-1E00-ACD58AE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0059-1C2B-7CA8-AD05-1AE29D26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Acknowledgments: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Thanks to Eng. Ahmed Samir: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sincere appreciation to Eng. Ahmed Samir for his unwavering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support, technical guidance, and dedication to ensuring the success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this project. His expertise and patience were invaluable in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shaping this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55B0F-59B7-6141-2931-45A8732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5A5E4-1A3B-C3EA-9556-F9CE9DF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8D63D-9323-C237-74F2-D95CBAD1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39" y="1394059"/>
            <a:ext cx="3170195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B0A6-4689-AF05-AFDF-3693DD0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DD1F-1422-A4AD-C101-20BDCF09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i="1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</a:t>
            </a:r>
            <a:r>
              <a:rPr lang="fr-FR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Note:</a:t>
            </a: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reflects the collective impact of Egypt’s digital upskilling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efforts. We wish continued success to the Ministry, DEPI, </a:t>
            </a:r>
            <a:endParaRPr lang="ar-EG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r-EG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all future pioneers!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DD7C5-9C31-29AF-0E33-D8BBA25B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CE290-ABFF-4013-77A3-758BBFE2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67285-CAE1-E63C-56B0-245F9781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4657763"/>
            <a:ext cx="4252913" cy="182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AB54D-95CA-E55A-3A0A-E1598D30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365" y="3571874"/>
            <a:ext cx="3412332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EC572-963E-DCB8-6EE9-3336B4B9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8D4C-BDFD-CAED-A0D7-9663AD22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542925"/>
            <a:ext cx="11572875" cy="6057900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8D6B0-0F02-470A-4984-74017BC7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86F63-34B8-DAFB-F8DE-E85B49B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AA1677-9A02-40E4-C9DC-38ED9415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21" y="1356469"/>
            <a:ext cx="4810125" cy="52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AC19-23A5-C630-421C-64EAAC348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600825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6AA36-A6CB-AF2D-B031-8E57F790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9" y="14378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767-4869-EB10-D24E-313FA61F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18" y="143780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467E6-EB79-27C9-FC34-F7A3811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1" y="1466635"/>
            <a:ext cx="7472362" cy="486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28D0C-172D-7095-5661-80ED24E05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376" y="2743008"/>
            <a:ext cx="1313252" cy="121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4751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A52B5-C90B-A93A-314E-C2C56EB5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1217A-57D4-2C8F-C492-7BBB1952F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142875"/>
            <a:ext cx="11858624" cy="6715125"/>
          </a:xfrm>
        </p:spPr>
        <p:txBody>
          <a:bodyPr>
            <a:normAutofit fontScale="25000" lnSpcReduction="2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i="1" dirty="0">
              <a:solidFill>
                <a:srgbClr val="404040"/>
              </a:solidFill>
              <a:latin typeface="DeepSeek-CJK-patch"/>
            </a:endParaRPr>
          </a:p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  <a:r>
              <a:rPr lang="ar-EG" sz="80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74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7400" b="1" i="1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ar-EG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Unpivoting Data (data transformation )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Metrics at a Glance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Time-Based Trends</a:t>
            </a:r>
          </a:p>
          <a:p>
            <a:pPr>
              <a:lnSpc>
                <a:spcPct val="170000"/>
              </a:lnSpc>
            </a:pP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Operator &amp; Product Impact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9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Actionable Recommendations</a:t>
            </a:r>
          </a:p>
          <a:p>
            <a:pPr>
              <a:lnSpc>
                <a:spcPct val="170000"/>
              </a:lnSpc>
            </a:pP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ar-EG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b="1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96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400-0259-1BE5-16B8-6A103F9C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9EF35-5750-69DD-D06E-A597188B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0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92B9-7B70-4B83-D154-97F8D2A2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C6E5-3317-1A17-1098-4D1FD276D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4" y="614362"/>
            <a:ext cx="11858624" cy="5929313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endParaRPr lang="en-US" sz="11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514350" indent="-51435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1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key factors causing downtime and propose solutions to enhance productivity</a:t>
            </a:r>
          </a:p>
          <a:p>
            <a:pPr marL="514350" indent="-51435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unplanned downtime to improve O</a:t>
            </a:r>
            <a:r>
              <a:rPr lang="en-US" sz="22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</a:t>
            </a:r>
            <a:r>
              <a:rPr lang="en-US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(Overall Equipment Effectiveness)</a:t>
            </a:r>
            <a:endParaRPr lang="ar-EG" sz="2200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1029"/>
              </a:spcBef>
              <a:spcAft>
                <a:spcPts val="1029"/>
              </a:spcAft>
            </a:pPr>
            <a:endParaRPr lang="en-US" sz="500" b="0" i="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ar-EG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days of production data.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Analyzed 12 downtime factors across 6 products and 4 operators.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88 hours of production time (23 hours downtime).</a:t>
            </a:r>
            <a:endParaRPr lang="en-US" sz="2200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111AC-CC46-11D0-DFB5-56BAC001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E954A-DC83-1AC5-BA49-00C049D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13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73C4-F6DE-3D7C-64B9-88DCB3F5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8739E-7E64-DEAB-B7BB-FAD735F5F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Unpivoting Data (Data Transformation &amp; Preparation)</a:t>
            </a:r>
          </a:p>
          <a:p>
            <a:r>
              <a:rPr lang="en-US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Key Issues Resolved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Normalized Line Downtime table from wide to long format (1NF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Separated Min Batch Time and Size into a new table (3NF violation).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Fixed inconsistent End Time data types (1 anomaly corrected).</a:t>
            </a:r>
          </a:p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Tools Used: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 Power Query, Python (Pandas, NumPy).</a:t>
            </a:r>
            <a:endParaRPr lang="ar-EG" sz="25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7F62-B75A-9C59-B054-7BED673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ACA08-ADD8-D980-7258-9CD0CA59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B84E-381B-78B0-E70C-0DE170E1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4450-BFB3-0ADC-442D-15F45DE2C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328612"/>
            <a:ext cx="11572875" cy="6529387"/>
          </a:xfrm>
        </p:spPr>
        <p:txBody>
          <a:bodyPr>
            <a:normAutofit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Visual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: </a:t>
            </a:r>
            <a:r>
              <a:rPr lang="en-US" sz="2600" b="0" i="0" dirty="0">
                <a:solidFill>
                  <a:srgbClr val="404040"/>
                </a:solidFill>
                <a:effectLst/>
                <a:latin typeface="DeepSeek-CJK-patch"/>
              </a:rPr>
              <a:t>Before/After table snippets.</a:t>
            </a:r>
          </a:p>
          <a:p>
            <a:endParaRPr lang="ar-EG" sz="1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E32E5-95A2-0B2D-88BF-5CDDBCC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8A49D-1F13-7429-7829-CD5698DF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142875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DFB38-40E4-78B1-7B81-2C2FDA06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156970"/>
            <a:ext cx="4160043" cy="40152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7A60778-F73F-9DA6-1F3C-9EC0FE9ECEF6}"/>
              </a:ext>
            </a:extLst>
          </p:cNvPr>
          <p:cNvSpPr/>
          <p:nvPr/>
        </p:nvSpPr>
        <p:spPr>
          <a:xfrm>
            <a:off x="4717256" y="3778921"/>
            <a:ext cx="670114" cy="657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378A9-B4A0-E26E-12E2-1AD33903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70" y="2156970"/>
            <a:ext cx="2842230" cy="4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C028-6E52-D092-2155-F881DAB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DB17-E6EC-B8AA-7638-A74FE001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64306"/>
            <a:ext cx="11572875" cy="6529387"/>
          </a:xfrm>
        </p:spPr>
        <p:txBody>
          <a:bodyPr>
            <a:normAutofit lnSpcReduction="10000"/>
          </a:bodyPr>
          <a:lstStyle/>
          <a:p>
            <a:pPr algn="ctr"/>
            <a:endParaRPr lang="ar-EG" sz="3600" b="0" i="1" dirty="0">
              <a:solidFill>
                <a:srgbClr val="404040"/>
              </a:solidFill>
              <a:effectLst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loading :</a:t>
            </a:r>
            <a:endParaRPr lang="en-US" sz="2800" b="1" i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was used to ensure that each table was clean and ready for analysis: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missing values: No value was found to be missing in any of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that the number of unique IDs is equal to the number of rows in 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table: all rows were found to have unique IDs in all the tables.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for duplicate records: no duplicate records were found in any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tables.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83AA8-0845-C961-4474-57310F52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0"/>
            <a:ext cx="3921998" cy="143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573DF-FAF9-9996-6D75-38A6BD0A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9" y="-1"/>
            <a:ext cx="2733567" cy="1436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5BB16-F864-A745-171D-602B71DF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2" y="3268516"/>
            <a:ext cx="7941468" cy="707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97DF5-F6D9-4AD5-D556-021A0739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1" y="4849711"/>
            <a:ext cx="778430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306BC-146E-9BE0-38A8-6A38B3F7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5" y="6277156"/>
            <a:ext cx="667464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874</TotalTime>
  <Words>1154</Words>
  <Application>Microsoft Office PowerPoint</Application>
  <PresentationFormat>Widescreen</PresentationFormat>
  <Paragraphs>267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DeepSeek-CJK-patch</vt:lpstr>
      <vt:lpstr>Trebuchet MS</vt:lpstr>
      <vt:lpstr>Wingdings</vt:lpstr>
      <vt:lpstr>Wingdings 3</vt:lpstr>
      <vt:lpstr>Facet</vt:lpstr>
      <vt:lpstr>PowerPoint Presentation</vt:lpstr>
      <vt:lpstr>      Manufacturing Downtime Analysis                         Digital Egypt Pioneers Initiative (DEPI)                  Google Data Analysis Specialist Track (Round 2)                 CAI2_DAT1_G6       November 2024 – April 2025            </vt:lpstr>
      <vt:lpstr>                                                   Contributors:                Abd Al-Rahman Mohamed Amin             Mohamed Shebl Azab                 Omar Mohamed Shebl                            Ahmed Mohamed                                                                 "Project supervised by: Eng. Ahmed Samir"                                       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Shebl</dc:creator>
  <cp:lastModifiedBy>Mohamed Shebl</cp:lastModifiedBy>
  <cp:revision>90</cp:revision>
  <dcterms:created xsi:type="dcterms:W3CDTF">2025-04-14T23:38:03Z</dcterms:created>
  <dcterms:modified xsi:type="dcterms:W3CDTF">2025-04-18T22:59:39Z</dcterms:modified>
</cp:coreProperties>
</file>